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5" r:id="rId8"/>
    <p:sldId id="260" r:id="rId9"/>
    <p:sldId id="262" r:id="rId10"/>
    <p:sldId id="261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10.05.2021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is.ru/446051/" TargetMode="External"/><Relationship Id="rId2" Type="http://schemas.openxmlformats.org/officeDocument/2006/relationships/hyperlink" Target="https://www.learnis.ru/451993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Наклонения глагола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7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https://www.learnis.ru/451993/</a:t>
            </a:r>
            <a:endParaRPr lang="ru-RU" dirty="0"/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://www.learnis.ru/446051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86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/>
              <a:t>Распределите глаголы по группам: инфинитив, глаголы в изъявительном наклонении, глаголы в условном наклонении, глаголы в повелительном наклонении.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+mj-lt"/>
              </a:rPr>
              <a:t>Придёшь, отнеси, прийти, сделало, смотреть, написать, сделать, увлечь, приготовит, </a:t>
            </a:r>
            <a:r>
              <a:rPr lang="ru-RU" sz="2800" dirty="0" smtClean="0">
                <a:latin typeface="+mj-lt"/>
              </a:rPr>
              <a:t>получи, </a:t>
            </a:r>
            <a:r>
              <a:rPr lang="ru-RU" sz="2800" dirty="0">
                <a:latin typeface="+mj-lt"/>
              </a:rPr>
              <a:t>смотрит, увидит, поешь, взяли, подойди, прочитал бы, действовать, заслушал бы, станут, начнут, сбегай, собрала бы, достал, сберёг бы.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433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Форма повелительного наклонения может образовываться при помощи частиц: </a:t>
            </a:r>
            <a:r>
              <a:rPr lang="ru-RU" sz="2800" b="1" i="1" dirty="0"/>
              <a:t>пусть, пускай, да, давай</a:t>
            </a:r>
            <a:r>
              <a:rPr lang="ru-RU" sz="2800" b="1" dirty="0"/>
              <a:t>.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этом </a:t>
            </a:r>
            <a:r>
              <a:rPr lang="ru-RU" dirty="0"/>
              <a:t>случае глагол будет стоять в форме изъявительного наклонения настоящего времени.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798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Глаголы могут обозначать резкое требование.</a:t>
            </a:r>
            <a:r>
              <a:rPr lang="ru-RU" b="1" dirty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этом случае используется инфинитив.</a:t>
            </a:r>
          </a:p>
        </p:txBody>
      </p:sp>
    </p:spTree>
    <p:extLst>
      <p:ext uri="{BB962C8B-B14F-4D97-AF65-F5344CB8AC3E}">
        <p14:creationId xmlns:p14="http://schemas.microsoft.com/office/powerpoint/2010/main" val="397869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Вставьте в текст рецепта подходящие по смыслу глаголы в форме повелительного наклонения.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Пирог с яблоками.</a:t>
            </a:r>
          </a:p>
          <a:p>
            <a:pPr marL="0" indent="0" algn="just">
              <a:buNone/>
            </a:pPr>
            <a:r>
              <a:rPr lang="ru-RU" dirty="0"/>
              <a:t>________ три яблока. ______ их и </a:t>
            </a:r>
            <a:r>
              <a:rPr lang="ru-RU" dirty="0" smtClean="0"/>
              <a:t>_________ </a:t>
            </a:r>
            <a:r>
              <a:rPr lang="ru-RU" dirty="0"/>
              <a:t>дольками. </a:t>
            </a:r>
            <a:r>
              <a:rPr lang="ru-RU" dirty="0" smtClean="0"/>
              <a:t>__________ </a:t>
            </a:r>
            <a:r>
              <a:rPr lang="ru-RU" dirty="0"/>
              <a:t>тесто для пирога. Для этого три яйца </a:t>
            </a:r>
            <a:r>
              <a:rPr lang="ru-RU" dirty="0" smtClean="0"/>
              <a:t>_________ </a:t>
            </a:r>
            <a:r>
              <a:rPr lang="ru-RU" dirty="0"/>
              <a:t>венчиком, </a:t>
            </a:r>
            <a:r>
              <a:rPr lang="ru-RU" dirty="0" smtClean="0"/>
              <a:t>_______ </a:t>
            </a:r>
            <a:r>
              <a:rPr lang="ru-RU" dirty="0"/>
              <a:t>стакан муки и всё </a:t>
            </a:r>
            <a:r>
              <a:rPr lang="ru-RU" dirty="0" smtClean="0"/>
              <a:t>__________. </a:t>
            </a:r>
            <a:r>
              <a:rPr lang="ru-RU" dirty="0"/>
              <a:t>Яблоки </a:t>
            </a:r>
            <a:r>
              <a:rPr lang="ru-RU" dirty="0" smtClean="0"/>
              <a:t>____________ </a:t>
            </a:r>
            <a:r>
              <a:rPr lang="ru-RU" dirty="0"/>
              <a:t>с тестом и полученную массу ____________ в форму для выпекания. </a:t>
            </a:r>
            <a:r>
              <a:rPr lang="ru-RU" dirty="0" smtClean="0"/>
              <a:t>____________ </a:t>
            </a:r>
            <a:r>
              <a:rPr lang="ru-RU" dirty="0"/>
              <a:t>пирог в разогретой духовке до 180 градусов в течение 30 минут.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Приятного </a:t>
            </a:r>
            <a:r>
              <a:rPr lang="ru-RU" dirty="0"/>
              <a:t>аппетита!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71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Пирог с яблоками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Возьмите три яблока. Почистите их и нарежьте дольками. Приготовьте тесто для пирога. Для этого три яйца взбейте венчиком, добавьте стакан муки и всё перемешайте. Яблоки смешайте с тестом и полученную массу залейте в форму для выпекания. Запекайте пирог в разогретой духовке до 180 градусов в течение 30 минут. Приятного аппетита!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252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Спишите текст, </a:t>
            </a:r>
            <a:r>
              <a:rPr lang="ru-RU" sz="2800" b="1" dirty="0"/>
              <a:t>п</a:t>
            </a:r>
            <a:r>
              <a:rPr lang="ru-RU" sz="2800" b="1" dirty="0" smtClean="0"/>
              <a:t>одчеркните </a:t>
            </a:r>
            <a:r>
              <a:rPr lang="ru-RU" sz="2800" b="1" dirty="0"/>
              <a:t>глаголы повелительного </a:t>
            </a:r>
            <a:r>
              <a:rPr lang="ru-RU" sz="2800" b="1" dirty="0" smtClean="0"/>
              <a:t>наклонения как члены предложения.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 err="1">
                <a:latin typeface="+mj-lt"/>
              </a:rPr>
              <a:t>Встан</a:t>
            </a:r>
            <a:r>
              <a:rPr lang="ru-RU" sz="2800" dirty="0">
                <a:latin typeface="+mj-lt"/>
              </a:rPr>
              <a:t>..те пораньше утром, быстро сделайте зарядку, позавтракайте </a:t>
            </a:r>
            <a:r>
              <a:rPr lang="ru-RU" sz="2800" dirty="0" smtClean="0">
                <a:latin typeface="+mj-lt"/>
              </a:rPr>
              <a:t>и отправляйтесь </a:t>
            </a:r>
            <a:r>
              <a:rPr lang="ru-RU" sz="2800" dirty="0">
                <a:latin typeface="+mj-lt"/>
              </a:rPr>
              <a:t>на речку. На берегу </a:t>
            </a:r>
            <a:r>
              <a:rPr lang="ru-RU" sz="2800" dirty="0" err="1" smtClean="0">
                <a:latin typeface="+mj-lt"/>
              </a:rPr>
              <a:t>выбер</a:t>
            </a:r>
            <a:r>
              <a:rPr lang="ru-RU" sz="2800" dirty="0" smtClean="0">
                <a:latin typeface="+mj-lt"/>
              </a:rPr>
              <a:t>…те </a:t>
            </a:r>
            <a:r>
              <a:rPr lang="ru-RU" sz="2800" dirty="0">
                <a:latin typeface="+mj-lt"/>
              </a:rPr>
              <a:t>удобное местечко и </a:t>
            </a:r>
            <a:r>
              <a:rPr lang="ru-RU" sz="2800" dirty="0" err="1">
                <a:latin typeface="+mj-lt"/>
              </a:rPr>
              <a:t>раскин</a:t>
            </a:r>
            <a:r>
              <a:rPr lang="ru-RU" sz="2800" dirty="0">
                <a:latin typeface="+mj-lt"/>
              </a:rPr>
              <a:t>..</a:t>
            </a:r>
            <a:r>
              <a:rPr lang="ru-RU" sz="2800" dirty="0" smtClean="0">
                <a:latin typeface="+mj-lt"/>
              </a:rPr>
              <a:t>те удочки</a:t>
            </a:r>
            <a:r>
              <a:rPr lang="ru-RU" sz="2800" dirty="0">
                <a:latin typeface="+mj-lt"/>
              </a:rPr>
              <a:t>. </a:t>
            </a:r>
            <a:r>
              <a:rPr lang="ru-RU" sz="2800" dirty="0" err="1">
                <a:latin typeface="+mj-lt"/>
              </a:rPr>
              <a:t>Наберитес</a:t>
            </a:r>
            <a:r>
              <a:rPr lang="ru-RU" sz="2800" dirty="0">
                <a:latin typeface="+mj-lt"/>
              </a:rPr>
              <a:t>.. терпения. Но вот удочка вздрогнула. (Не) </a:t>
            </a:r>
            <a:r>
              <a:rPr lang="ru-RU" sz="2800" dirty="0" smtClean="0">
                <a:latin typeface="+mj-lt"/>
              </a:rPr>
              <a:t>теряйте времени</a:t>
            </a:r>
            <a:r>
              <a:rPr lang="ru-RU" sz="2800" dirty="0">
                <a:latin typeface="+mj-lt"/>
              </a:rPr>
              <a:t>, а то рыба склюет наживу и оставит вас с носом.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63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В некоторых конструкциях глаголы повелительного наклонения являются частью фразеологизмов: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sz="3200" i="1" dirty="0">
                <a:latin typeface="+mj-lt"/>
              </a:rPr>
              <a:t>хоть шаром </a:t>
            </a:r>
            <a:r>
              <a:rPr lang="ru-RU" sz="3200" i="1" dirty="0" smtClean="0">
                <a:latin typeface="+mj-lt"/>
              </a:rPr>
              <a:t>покати </a:t>
            </a:r>
          </a:p>
          <a:p>
            <a:r>
              <a:rPr lang="ru-RU" sz="3200" i="1" dirty="0" smtClean="0">
                <a:latin typeface="+mj-lt"/>
              </a:rPr>
              <a:t>того </a:t>
            </a:r>
            <a:r>
              <a:rPr lang="ru-RU" sz="3200" i="1" dirty="0">
                <a:latin typeface="+mj-lt"/>
              </a:rPr>
              <a:t>и </a:t>
            </a:r>
            <a:r>
              <a:rPr lang="ru-RU" sz="3200" i="1" dirty="0" smtClean="0">
                <a:latin typeface="+mj-lt"/>
              </a:rPr>
              <a:t>гляди </a:t>
            </a:r>
          </a:p>
          <a:p>
            <a:r>
              <a:rPr lang="ru-RU" sz="3200" i="1" dirty="0" smtClean="0">
                <a:latin typeface="+mj-lt"/>
              </a:rPr>
              <a:t>то </a:t>
            </a:r>
            <a:r>
              <a:rPr lang="ru-RU" sz="3200" i="1" dirty="0">
                <a:latin typeface="+mj-lt"/>
              </a:rPr>
              <a:t>и </a:t>
            </a:r>
            <a:r>
              <a:rPr lang="ru-RU" sz="3200" i="1" dirty="0" smtClean="0">
                <a:latin typeface="+mj-lt"/>
              </a:rPr>
              <a:t>знай </a:t>
            </a:r>
          </a:p>
          <a:p>
            <a:r>
              <a:rPr lang="ru-RU" sz="3200" i="1" dirty="0" smtClean="0">
                <a:latin typeface="+mj-lt"/>
              </a:rPr>
              <a:t>хоть </a:t>
            </a:r>
            <a:r>
              <a:rPr lang="ru-RU" sz="3200" i="1" dirty="0">
                <a:latin typeface="+mj-lt"/>
              </a:rPr>
              <a:t>глаз </a:t>
            </a:r>
            <a:r>
              <a:rPr lang="ru-RU" sz="3200" i="1" dirty="0" smtClean="0">
                <a:latin typeface="+mj-lt"/>
              </a:rPr>
              <a:t>выколи </a:t>
            </a:r>
          </a:p>
          <a:p>
            <a:r>
              <a:rPr lang="ru-RU" sz="3200" i="1" dirty="0" smtClean="0">
                <a:latin typeface="+mj-lt"/>
              </a:rPr>
              <a:t>и </a:t>
            </a:r>
            <a:r>
              <a:rPr lang="ru-RU" sz="3200" i="1" dirty="0">
                <a:latin typeface="+mj-lt"/>
              </a:rPr>
              <a:t>поминай как звали.</a:t>
            </a:r>
            <a:endParaRPr lang="ru-R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98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Соедините части пословиц, поставьте глаголы в повелительное </a:t>
            </a:r>
            <a:r>
              <a:rPr lang="ru-RU" sz="2800" b="1" dirty="0"/>
              <a:t>наклонение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Новых друзей (</a:t>
            </a:r>
            <a:r>
              <a:rPr lang="ru-RU" sz="2800" dirty="0" smtClean="0"/>
              <a:t>наживать) </a:t>
            </a:r>
          </a:p>
          <a:p>
            <a:pPr algn="r"/>
            <a:r>
              <a:rPr lang="ru-RU" sz="2800" dirty="0" smtClean="0"/>
              <a:t>а </a:t>
            </a:r>
            <a:r>
              <a:rPr lang="ru-RU" sz="2800" dirty="0"/>
              <a:t>платье </a:t>
            </a:r>
            <a:r>
              <a:rPr lang="ru-RU" sz="2800" dirty="0" err="1"/>
              <a:t>снову</a:t>
            </a:r>
            <a:r>
              <a:rPr lang="ru-RU" sz="2800" dirty="0"/>
              <a:t>.</a:t>
            </a:r>
          </a:p>
          <a:p>
            <a:r>
              <a:rPr lang="ru-RU" sz="2800" dirty="0"/>
              <a:t>(Беречь) честь смолоду </a:t>
            </a:r>
            <a:endParaRPr lang="ru-RU" sz="2800" dirty="0" smtClean="0"/>
          </a:p>
          <a:p>
            <a:pPr algn="r"/>
            <a:r>
              <a:rPr lang="ru-RU" sz="2800" dirty="0" smtClean="0"/>
              <a:t>(торопиться) </a:t>
            </a:r>
            <a:r>
              <a:rPr lang="ru-RU" sz="2800" dirty="0"/>
              <a:t>делом.</a:t>
            </a:r>
          </a:p>
          <a:p>
            <a:r>
              <a:rPr lang="ru-RU" sz="2800" dirty="0"/>
              <a:t>(Не спешить) языком </a:t>
            </a:r>
            <a:endParaRPr lang="ru-RU" sz="2800" dirty="0" smtClean="0"/>
          </a:p>
          <a:p>
            <a:pPr algn="r"/>
            <a:r>
              <a:rPr lang="ru-RU" sz="2800" dirty="0" smtClean="0"/>
              <a:t>а </a:t>
            </a:r>
            <a:r>
              <a:rPr lang="ru-RU" sz="2800" dirty="0"/>
              <a:t>старых не (терять).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93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Вставьте </a:t>
            </a:r>
            <a:r>
              <a:rPr lang="ru-RU" sz="3200" b="1" dirty="0" smtClean="0"/>
              <a:t>пропущенные </a:t>
            </a:r>
            <a:r>
              <a:rPr lang="ru-RU" sz="3200" b="1" dirty="0"/>
              <a:t>буквы</a:t>
            </a:r>
            <a:r>
              <a:rPr lang="ru-RU" sz="3200" b="1" dirty="0" smtClean="0"/>
              <a:t>. </a:t>
            </a:r>
            <a:r>
              <a:rPr lang="ru-RU" sz="3200" b="1" dirty="0"/>
              <a:t>Объясните выбор гласной.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i="1" dirty="0" smtClean="0"/>
              <a:t> </a:t>
            </a:r>
            <a:r>
              <a:rPr lang="ru-RU" i="1" dirty="0" err="1"/>
              <a:t>Напиш</a:t>
            </a:r>
            <a:r>
              <a:rPr lang="ru-RU" i="1" dirty="0"/>
              <a:t>..те (__________) мне п..</a:t>
            </a:r>
            <a:r>
              <a:rPr lang="ru-RU" i="1" dirty="0" err="1"/>
              <a:t>сьмо</a:t>
            </a:r>
            <a:r>
              <a:rPr lang="ru-RU" i="1" dirty="0"/>
              <a:t> (__________). Если вы </a:t>
            </a:r>
            <a:r>
              <a:rPr lang="ru-RU" i="1" dirty="0" err="1"/>
              <a:t>напиш</a:t>
            </a:r>
            <a:r>
              <a:rPr lang="ru-RU" i="1" dirty="0"/>
              <a:t>..те (__________) его искр..</a:t>
            </a:r>
            <a:r>
              <a:rPr lang="ru-RU" i="1" dirty="0" err="1"/>
              <a:t>нне</a:t>
            </a:r>
            <a:r>
              <a:rPr lang="ru-RU" i="1" dirty="0"/>
              <a:t> (__________), я захочу прочитать его несколько раз. </a:t>
            </a:r>
            <a:r>
              <a:rPr lang="ru-RU" i="1" dirty="0" err="1"/>
              <a:t>Отыщ</a:t>
            </a:r>
            <a:r>
              <a:rPr lang="ru-RU" i="1" dirty="0"/>
              <a:t>..те (__________) такие слова, чтобы я вам полностью </a:t>
            </a:r>
            <a:r>
              <a:rPr lang="ru-RU" i="1" dirty="0" err="1"/>
              <a:t>п..верила</a:t>
            </a:r>
            <a:r>
              <a:rPr lang="ru-RU" i="1" dirty="0"/>
              <a:t> (__________). А когда </a:t>
            </a:r>
            <a:r>
              <a:rPr lang="ru-RU" i="1" dirty="0" err="1"/>
              <a:t>отыщ</a:t>
            </a:r>
            <a:r>
              <a:rPr lang="ru-RU" i="1" dirty="0"/>
              <a:t>..те (__________), всё будет прекрасно, уверяю.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44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51</TotalTime>
  <Words>432</Words>
  <Application>Microsoft Office PowerPoint</Application>
  <PresentationFormat>Экран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Кнопка</vt:lpstr>
      <vt:lpstr>Наклонения глагола</vt:lpstr>
      <vt:lpstr>Повторение</vt:lpstr>
      <vt:lpstr>Распределите глаголы по группам: инфинитив, глаголы в изъявительном наклонении, глаголы в условном наклонении, глаголы в повелительном наклонении.</vt:lpstr>
      <vt:lpstr>Форма повелительного наклонения может образовываться при помощи частиц: пусть, пускай, да, давай. </vt:lpstr>
      <vt:lpstr>Глаголы могут обозначать резкое требование. </vt:lpstr>
      <vt:lpstr>Вставьте в текст рецепта подходящие по смыслу глаголы в форме повелительного наклонения.</vt:lpstr>
      <vt:lpstr>Пирог с яблоками.</vt:lpstr>
      <vt:lpstr>Спишите текст, подчеркните глаголы повелительного наклонения как члены предложения.</vt:lpstr>
      <vt:lpstr>В некоторых конструкциях глаголы повелительного наклонения являются частью фразеологизмов:</vt:lpstr>
      <vt:lpstr>Соедините части пословиц, поставьте глаголы в повелительное наклонение.</vt:lpstr>
      <vt:lpstr>Вставьте пропущенные буквы. Объясните выбор гласной.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Повелительное наклонение глагола</dc:title>
  <dc:creator>1</dc:creator>
  <cp:lastModifiedBy>1</cp:lastModifiedBy>
  <cp:revision>6</cp:revision>
  <dcterms:created xsi:type="dcterms:W3CDTF">2021-05-10T16:18:57Z</dcterms:created>
  <dcterms:modified xsi:type="dcterms:W3CDTF">2021-05-10T17:21:22Z</dcterms:modified>
</cp:coreProperties>
</file>