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2" r:id="rId3"/>
    <p:sldId id="277" r:id="rId4"/>
    <p:sldId id="259" r:id="rId5"/>
    <p:sldId id="264" r:id="rId6"/>
    <p:sldId id="278" r:id="rId7"/>
    <p:sldId id="276" r:id="rId8"/>
    <p:sldId id="274" r:id="rId9"/>
    <p:sldId id="265" r:id="rId10"/>
    <p:sldId id="285" r:id="rId11"/>
    <p:sldId id="283" r:id="rId12"/>
    <p:sldId id="279" r:id="rId13"/>
    <p:sldId id="280" r:id="rId14"/>
    <p:sldId id="284" r:id="rId15"/>
    <p:sldId id="266" r:id="rId16"/>
    <p:sldId id="261" r:id="rId17"/>
    <p:sldId id="286" r:id="rId18"/>
    <p:sldId id="281" r:id="rId19"/>
    <p:sldId id="282" r:id="rId20"/>
    <p:sldId id="272" r:id="rId21"/>
    <p:sldId id="268" r:id="rId22"/>
    <p:sldId id="258" r:id="rId23"/>
    <p:sldId id="287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0"/>
  </p:normalViewPr>
  <p:slideViewPr>
    <p:cSldViewPr>
      <p:cViewPr varScale="1">
        <p:scale>
          <a:sx n="142" d="100"/>
          <a:sy n="142" d="100"/>
        </p:scale>
        <p:origin x="-660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E44BE-A56A-4D5C-AE72-7A2B6D9FD869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0EE0-D284-4217-B218-7CFAB4ABF7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3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3984CC-5E00-429E-A45A-76856B465225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5F7E13-2058-4C0E-BD6B-AC17347E6086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FAF6-F13B-4110-9ED6-47583E6F9BAD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971601" y="1545636"/>
            <a:ext cx="7007046" cy="1200329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Georgia" pitchFamily="18" charset="0"/>
              </a:rPr>
              <a:t>Русский язык</a:t>
            </a:r>
            <a:endParaRPr lang="ru-RU" sz="7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9782"/>
            <a:ext cx="2448272" cy="218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99DE-C3F1-43AF-8FD7-C08A8F58D730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869967"/>
            <a:ext cx="1512168" cy="191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5B79-BA14-4A6F-A308-26F2D5E9FB20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568208" y="2859782"/>
            <a:ext cx="1575792" cy="191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03499"/>
            <a:ext cx="7772400" cy="300167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72347-5B22-4676-91B0-788F8C3CE4CE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5" name="Рисунок 14" descr="discoub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55776" y="2125966"/>
            <a:ext cx="4032448" cy="25683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F32F9-57E0-41E4-8F66-24B07305AA1F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9E865-585B-4594-AE86-54D2FE6C554B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5986-7DBC-48A4-A70D-EF74363D98B3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F91F8-336B-4C95-A39B-15F83F343A31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017C-0AE5-4B03-B01A-00E2647D3F5F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EF5D3-06DE-415D-9010-06A4A8D82103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DDB9A-E8CE-4D6A-99C7-E7A07F09681C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7CE7-8643-46FF-94D0-354E305D85CA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84E8-6360-4D39-8FE7-EB49E58B8755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alphaModFix amt="7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 userDrawn="1"/>
        </p:nvSpPr>
        <p:spPr>
          <a:xfrm>
            <a:off x="323528" y="267494"/>
            <a:ext cx="8496944" cy="4464496"/>
          </a:xfrm>
          <a:prstGeom prst="roundRect">
            <a:avLst>
              <a:gd name="adj" fmla="val 24775"/>
            </a:avLst>
          </a:prstGeom>
          <a:solidFill>
            <a:srgbClr val="8EB4E3">
              <a:alpha val="82745"/>
            </a:srgb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84C1-5322-438E-A360-1A244DB2B286}" type="datetime1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8D53B-CDFE-4C54-BBD3-B5E6789659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7020272" y="0"/>
            <a:ext cx="9204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Панова В.В.</a:t>
            </a:r>
            <a:endParaRPr lang="ru-RU" sz="11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img-fotki.yandex.ru/get/3009/inmira.3c/0_3a853_8bfbf0e6_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img-fotki.yandex.ru/get/3009/inmira.3c/0_3a853_8bfbf0e6_L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gif"/><Relationship Id="rId4" Type="http://schemas.openxmlformats.org/officeDocument/2006/relationships/hyperlink" Target="http://img0.liveinternet.ru/images/attach/c/2/73/533/73533668_buero00031.gi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81ef07beecd803cd6ec92df0a572888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357436"/>
            <a:ext cx="221457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957"/>
            <a:ext cx="8229600" cy="91797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Игра «Зоркий глаз» </a:t>
            </a:r>
            <a:b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</a:br>
            <a:endParaRPr lang="ru-RU" b="1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7290" y="714362"/>
            <a:ext cx="7786711" cy="3643338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4000" b="1" i="1" dirty="0" smtClean="0">
                <a:solidFill>
                  <a:srgbClr val="CC0000"/>
                </a:solidFill>
                <a:latin typeface="Times New Roman" pitchFamily="18" charset="0"/>
              </a:rPr>
              <a:t>Сон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dirty="0" smtClean="0">
                <a:latin typeface="Times New Roman" pitchFamily="18" charset="0"/>
              </a:rPr>
              <a:t>Мы решили поменять </a:t>
            </a:r>
            <a:r>
              <a:rPr lang="ru-RU" b="1" i="1" dirty="0" err="1" smtClean="0">
                <a:latin typeface="Times New Roman" pitchFamily="18" charset="0"/>
              </a:rPr>
              <a:t>милион</a:t>
            </a:r>
            <a:r>
              <a:rPr lang="ru-RU" b="1" i="1" dirty="0" smtClean="0">
                <a:latin typeface="Times New Roman" pitchFamily="18" charset="0"/>
              </a:rPr>
              <a:t> на </a:t>
            </a:r>
            <a:r>
              <a:rPr lang="ru-RU" b="1" i="1" dirty="0" err="1" smtClean="0">
                <a:latin typeface="Times New Roman" pitchFamily="18" charset="0"/>
              </a:rPr>
              <a:t>милиард</a:t>
            </a:r>
            <a:r>
              <a:rPr lang="ru-RU" b="1" i="1" dirty="0" smtClean="0">
                <a:latin typeface="Times New Roman" pitchFamily="18" charset="0"/>
              </a:rPr>
              <a:t>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dirty="0" smtClean="0">
                <a:latin typeface="Times New Roman" pitchFamily="18" charset="0"/>
              </a:rPr>
              <a:t>И в </a:t>
            </a:r>
            <a:r>
              <a:rPr lang="ru-RU" b="1" i="1" dirty="0" err="1" smtClean="0">
                <a:latin typeface="Times New Roman" pitchFamily="18" charset="0"/>
              </a:rPr>
              <a:t>одинадцать</a:t>
            </a:r>
            <a:r>
              <a:rPr lang="ru-RU" b="1" i="1" dirty="0" smtClean="0">
                <a:latin typeface="Times New Roman" pitchFamily="18" charset="0"/>
              </a:rPr>
              <a:t> часов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dirty="0" smtClean="0">
                <a:latin typeface="Times New Roman" pitchFamily="18" charset="0"/>
              </a:rPr>
              <a:t>                                   сели все на резвых псов.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dirty="0" err="1" smtClean="0">
                <a:latin typeface="Times New Roman" pitchFamily="18" charset="0"/>
              </a:rPr>
              <a:t>Киллометры</a:t>
            </a:r>
            <a:r>
              <a:rPr lang="ru-RU" b="1" i="1" dirty="0" smtClean="0">
                <a:latin typeface="Times New Roman" pitchFamily="18" charset="0"/>
              </a:rPr>
              <a:t> позади… вон </a:t>
            </a:r>
            <a:r>
              <a:rPr lang="ru-RU" b="1" i="1" dirty="0" err="1" smtClean="0">
                <a:latin typeface="Times New Roman" pitchFamily="18" charset="0"/>
              </a:rPr>
              <a:t>басейн</a:t>
            </a:r>
            <a:r>
              <a:rPr lang="ru-RU" b="1" i="1" dirty="0" smtClean="0">
                <a:latin typeface="Times New Roman" pitchFamily="18" charset="0"/>
              </a:rPr>
              <a:t>  впереди.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dirty="0" smtClean="0">
                <a:latin typeface="Times New Roman" pitchFamily="18" charset="0"/>
              </a:rPr>
              <a:t>В воду – ах! – да то не сон! –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dirty="0" smtClean="0">
                <a:latin typeface="Times New Roman" pitchFamily="18" charset="0"/>
              </a:rPr>
              <a:t>                                         утопили </a:t>
            </a:r>
            <a:r>
              <a:rPr lang="ru-RU" b="1" i="1" dirty="0" err="1" smtClean="0">
                <a:latin typeface="Times New Roman" pitchFamily="18" charset="0"/>
              </a:rPr>
              <a:t>милион</a:t>
            </a:r>
            <a:r>
              <a:rPr lang="ru-RU" b="1" i="1" dirty="0" smtClean="0">
                <a:latin typeface="Times New Roman" pitchFamily="18" charset="0"/>
              </a:rPr>
              <a:t>.</a:t>
            </a:r>
            <a:r>
              <a:rPr lang="ru-RU" sz="3600" b="1" i="1" dirty="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296"/>
            <a:ext cx="8643998" cy="413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 b="1" i="1" dirty="0" smtClean="0">
                <a:solidFill>
                  <a:srgbClr val="CC0000"/>
                </a:solidFill>
                <a:latin typeface="Times New Roman" pitchFamily="18" charset="0"/>
              </a:rPr>
              <a:t>Сон 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 b="1" i="1" dirty="0" smtClean="0">
                <a:latin typeface="Times New Roman" pitchFamily="18" charset="0"/>
              </a:rPr>
              <a:t>Мы решили поменять ми</a:t>
            </a:r>
            <a:r>
              <a:rPr lang="ru-RU" sz="3200" b="1" i="1" u="sng" dirty="0" smtClean="0">
                <a:solidFill>
                  <a:srgbClr val="C00000"/>
                </a:solidFill>
                <a:latin typeface="Times New Roman" pitchFamily="18" charset="0"/>
              </a:rPr>
              <a:t>лл</a:t>
            </a:r>
            <a:r>
              <a:rPr lang="ru-RU" sz="3200" b="1" i="1" dirty="0" smtClean="0">
                <a:latin typeface="Times New Roman" pitchFamily="18" charset="0"/>
              </a:rPr>
              <a:t>ион на ми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</a:rPr>
              <a:t>лл</a:t>
            </a:r>
            <a:r>
              <a:rPr lang="ru-RU" sz="3200" b="1" i="1" dirty="0" smtClean="0">
                <a:latin typeface="Times New Roman" pitchFamily="18" charset="0"/>
              </a:rPr>
              <a:t>иард,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 b="1" i="1" dirty="0" smtClean="0">
                <a:latin typeface="Times New Roman" pitchFamily="18" charset="0"/>
              </a:rPr>
              <a:t>И в оди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</a:rPr>
              <a:t>нн</a:t>
            </a:r>
            <a:r>
              <a:rPr lang="ru-RU" sz="3200" b="1" i="1" dirty="0" smtClean="0">
                <a:latin typeface="Times New Roman" pitchFamily="18" charset="0"/>
              </a:rPr>
              <a:t>адцать часов сели все 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 b="1" i="1" dirty="0" smtClean="0">
                <a:latin typeface="Times New Roman" pitchFamily="18" charset="0"/>
              </a:rPr>
              <a:t>                                          на резвых псов.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 b="1" i="1" dirty="0" smtClean="0">
                <a:latin typeface="Times New Roman" pitchFamily="18" charset="0"/>
              </a:rPr>
              <a:t>Ки</a:t>
            </a:r>
            <a:r>
              <a:rPr lang="ru-RU" sz="3200" b="1" i="1" u="sng" dirty="0" smtClean="0">
                <a:solidFill>
                  <a:srgbClr val="C00000"/>
                </a:solidFill>
                <a:latin typeface="Times New Roman" pitchFamily="18" charset="0"/>
              </a:rPr>
              <a:t>л</a:t>
            </a:r>
            <a:r>
              <a:rPr lang="ru-RU" sz="3200" b="1" i="1" dirty="0" smtClean="0">
                <a:latin typeface="Times New Roman" pitchFamily="18" charset="0"/>
              </a:rPr>
              <a:t>ометры позади… вон ба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</a:rPr>
              <a:t>сс</a:t>
            </a:r>
            <a:r>
              <a:rPr lang="ru-RU" sz="3200" b="1" i="1" dirty="0" smtClean="0">
                <a:latin typeface="Times New Roman" pitchFamily="18" charset="0"/>
              </a:rPr>
              <a:t>ейн  впереди.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 b="1" i="1" dirty="0" smtClean="0">
                <a:latin typeface="Times New Roman" pitchFamily="18" charset="0"/>
              </a:rPr>
              <a:t>В воду – ах! – да то не сон! – 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 b="1" i="1" dirty="0" smtClean="0">
                <a:latin typeface="Times New Roman" pitchFamily="18" charset="0"/>
              </a:rPr>
              <a:t>                                    утопили ми</a:t>
            </a:r>
            <a:r>
              <a:rPr lang="ru-RU" sz="3200" b="1" i="1" u="sng" dirty="0" smtClean="0">
                <a:solidFill>
                  <a:srgbClr val="C00000"/>
                </a:solidFill>
                <a:latin typeface="Times New Roman" pitchFamily="18" charset="0"/>
              </a:rPr>
              <a:t>лл</a:t>
            </a:r>
            <a:r>
              <a:rPr lang="ru-RU" sz="3200" b="1" i="1" dirty="0" smtClean="0">
                <a:latin typeface="Times New Roman" pitchFamily="18" charset="0"/>
              </a:rPr>
              <a:t>ион. </a:t>
            </a:r>
            <a:endParaRPr lang="ru-RU" sz="3200" b="1" i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42925"/>
            <a:ext cx="7772400" cy="214314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/>
                </a:solidFill>
              </a:rPr>
              <a:t>Вспомним теорию.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Имя числительное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1" y="141685"/>
            <a:ext cx="8569325" cy="32385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smtClean="0"/>
              <a:t>Кластер</a:t>
            </a:r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748714" y="4839892"/>
            <a:ext cx="230187" cy="17264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000" smtClean="0"/>
          </a:p>
        </p:txBody>
      </p:sp>
      <p:sp>
        <p:nvSpPr>
          <p:cNvPr id="5124" name="Oval 7"/>
          <p:cNvSpPr>
            <a:spLocks noChangeArrowheads="1"/>
          </p:cNvSpPr>
          <p:nvPr/>
        </p:nvSpPr>
        <p:spPr bwMode="auto">
          <a:xfrm>
            <a:off x="3643306" y="0"/>
            <a:ext cx="4032250" cy="1150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3200" dirty="0">
                <a:solidFill>
                  <a:srgbClr val="000000"/>
                </a:solidFill>
              </a:rPr>
              <a:t>Имя числительное</a:t>
            </a:r>
          </a:p>
        </p:txBody>
      </p:sp>
      <p:sp>
        <p:nvSpPr>
          <p:cNvPr id="53256" name="Oval 8"/>
          <p:cNvSpPr>
            <a:spLocks noChangeArrowheads="1"/>
          </p:cNvSpPr>
          <p:nvPr/>
        </p:nvSpPr>
        <p:spPr bwMode="auto">
          <a:xfrm>
            <a:off x="2051051" y="1285866"/>
            <a:ext cx="3419475" cy="857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solidFill>
                  <a:srgbClr val="000066"/>
                </a:solidFill>
              </a:rPr>
              <a:t>Количественные</a:t>
            </a:r>
          </a:p>
          <a:p>
            <a:r>
              <a:rPr lang="ru-RU" sz="2400" dirty="0">
                <a:solidFill>
                  <a:srgbClr val="000066"/>
                </a:solidFill>
              </a:rPr>
              <a:t>(Сколько?)</a:t>
            </a:r>
          </a:p>
        </p:txBody>
      </p:sp>
      <p:sp>
        <p:nvSpPr>
          <p:cNvPr id="5126" name="Oval 10"/>
          <p:cNvSpPr>
            <a:spLocks noChangeArrowheads="1"/>
          </p:cNvSpPr>
          <p:nvPr/>
        </p:nvSpPr>
        <p:spPr bwMode="auto">
          <a:xfrm>
            <a:off x="5795964" y="1329928"/>
            <a:ext cx="3348037" cy="74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solidFill>
                  <a:srgbClr val="000066"/>
                </a:solidFill>
              </a:rPr>
              <a:t>Порядковые</a:t>
            </a:r>
          </a:p>
          <a:p>
            <a:r>
              <a:rPr lang="ru-RU" sz="2400" dirty="0">
                <a:solidFill>
                  <a:srgbClr val="000066"/>
                </a:solidFill>
              </a:rPr>
              <a:t>(Какой?)</a:t>
            </a:r>
          </a:p>
        </p:txBody>
      </p:sp>
      <p:sp>
        <p:nvSpPr>
          <p:cNvPr id="5127" name="Oval 11"/>
          <p:cNvSpPr>
            <a:spLocks noChangeArrowheads="1"/>
          </p:cNvSpPr>
          <p:nvPr/>
        </p:nvSpPr>
        <p:spPr bwMode="auto">
          <a:xfrm>
            <a:off x="285720" y="1857370"/>
            <a:ext cx="2308254" cy="98584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dirty="0">
                <a:solidFill>
                  <a:srgbClr val="FFFF00"/>
                </a:solidFill>
              </a:rPr>
              <a:t>Целые</a:t>
            </a:r>
          </a:p>
        </p:txBody>
      </p:sp>
      <p:sp>
        <p:nvSpPr>
          <p:cNvPr id="5128" name="Oval 12"/>
          <p:cNvSpPr>
            <a:spLocks noChangeArrowheads="1"/>
          </p:cNvSpPr>
          <p:nvPr/>
        </p:nvSpPr>
        <p:spPr bwMode="auto">
          <a:xfrm>
            <a:off x="2214546" y="3071816"/>
            <a:ext cx="3024188" cy="128469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dirty="0">
                <a:solidFill>
                  <a:srgbClr val="FFFF00"/>
                </a:solidFill>
              </a:rPr>
              <a:t>Дробные</a:t>
            </a:r>
          </a:p>
        </p:txBody>
      </p:sp>
      <p:sp>
        <p:nvSpPr>
          <p:cNvPr id="5129" name="Oval 13"/>
          <p:cNvSpPr>
            <a:spLocks noChangeArrowheads="1"/>
          </p:cNvSpPr>
          <p:nvPr/>
        </p:nvSpPr>
        <p:spPr bwMode="auto">
          <a:xfrm>
            <a:off x="4857752" y="2500312"/>
            <a:ext cx="2808287" cy="10037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solidFill>
                  <a:srgbClr val="FFFF00"/>
                </a:solidFill>
              </a:rPr>
              <a:t>Собирательные</a:t>
            </a:r>
          </a:p>
        </p:txBody>
      </p:sp>
      <p:sp>
        <p:nvSpPr>
          <p:cNvPr id="5130" name="Line 28"/>
          <p:cNvSpPr>
            <a:spLocks noChangeShapeType="1"/>
          </p:cNvSpPr>
          <p:nvPr/>
        </p:nvSpPr>
        <p:spPr bwMode="auto">
          <a:xfrm flipV="1">
            <a:off x="4427539" y="1059657"/>
            <a:ext cx="504825" cy="27027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29"/>
          <p:cNvSpPr>
            <a:spLocks noChangeShapeType="1"/>
          </p:cNvSpPr>
          <p:nvPr/>
        </p:nvSpPr>
        <p:spPr bwMode="auto">
          <a:xfrm>
            <a:off x="6300788" y="1113235"/>
            <a:ext cx="576262" cy="27027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2" name="Line 30"/>
          <p:cNvSpPr>
            <a:spLocks noChangeShapeType="1"/>
          </p:cNvSpPr>
          <p:nvPr/>
        </p:nvSpPr>
        <p:spPr bwMode="auto">
          <a:xfrm flipH="1">
            <a:off x="2051051" y="1924050"/>
            <a:ext cx="504825" cy="161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3" name="Line 31"/>
          <p:cNvSpPr>
            <a:spLocks noChangeShapeType="1"/>
          </p:cNvSpPr>
          <p:nvPr/>
        </p:nvSpPr>
        <p:spPr bwMode="auto">
          <a:xfrm flipH="1">
            <a:off x="3786180" y="2143122"/>
            <a:ext cx="71439" cy="92869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4" name="Line 32"/>
          <p:cNvSpPr>
            <a:spLocks noChangeShapeType="1"/>
          </p:cNvSpPr>
          <p:nvPr/>
        </p:nvSpPr>
        <p:spPr bwMode="auto">
          <a:xfrm>
            <a:off x="4787901" y="1977628"/>
            <a:ext cx="1069983" cy="59412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5" name="Line 35"/>
          <p:cNvSpPr>
            <a:spLocks noChangeShapeType="1"/>
          </p:cNvSpPr>
          <p:nvPr/>
        </p:nvSpPr>
        <p:spPr bwMode="auto">
          <a:xfrm>
            <a:off x="395288" y="2571750"/>
            <a:ext cx="0" cy="24300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2071670" y="1285866"/>
            <a:ext cx="3419475" cy="857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66"/>
                </a:solidFill>
              </a:rPr>
              <a:t>Количественные</a:t>
            </a:r>
            <a:endParaRPr lang="ru-RU" sz="2400" dirty="0">
              <a:solidFill>
                <a:srgbClr val="000066"/>
              </a:solidFill>
            </a:endParaRPr>
          </a:p>
          <a:p>
            <a:r>
              <a:rPr lang="ru-RU" sz="2400" dirty="0">
                <a:solidFill>
                  <a:srgbClr val="000066"/>
                </a:solidFill>
              </a:rPr>
              <a:t>(Сколько?)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22313" y="303499"/>
            <a:ext cx="7772400" cy="1839623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Что важнее?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22313" y="303499"/>
            <a:ext cx="7772400" cy="2196813"/>
          </a:xfrm>
        </p:spPr>
        <p:txBody>
          <a:bodyPr/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Числительные, обозначающие целые числа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28596" y="303610"/>
            <a:ext cx="824709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 smtClean="0"/>
              <a:t>      Цели </a:t>
            </a:r>
            <a:r>
              <a:rPr lang="ru-RU" sz="2400" b="1" i="1" dirty="0"/>
              <a:t>урока</a:t>
            </a:r>
            <a:r>
              <a:rPr lang="ru-RU" sz="2400" b="1" i="1" dirty="0" smtClean="0"/>
              <a:t>:</a:t>
            </a:r>
          </a:p>
          <a:p>
            <a:pPr>
              <a:spcBef>
                <a:spcPct val="50000"/>
              </a:spcBef>
            </a:pPr>
            <a:r>
              <a:rPr lang="ru-RU" sz="2400" b="1" i="1" dirty="0" smtClean="0"/>
              <a:t>Знать: </a:t>
            </a:r>
            <a:r>
              <a:rPr lang="ru-RU" sz="2400" i="1" dirty="0" smtClean="0"/>
              <a:t>об особенностях склонения количественных числительных</a:t>
            </a:r>
          </a:p>
          <a:p>
            <a:pPr>
              <a:spcBef>
                <a:spcPct val="50000"/>
              </a:spcBef>
            </a:pPr>
            <a:r>
              <a:rPr lang="ru-RU" sz="2400" b="1" i="1" dirty="0" smtClean="0"/>
              <a:t>Уметь: </a:t>
            </a:r>
            <a:r>
              <a:rPr lang="ru-RU" sz="2400" i="1" dirty="0" smtClean="0"/>
              <a:t>правильно писать и употреблять падежные формы числительных, обозначающих целые числа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1" y="183356"/>
            <a:ext cx="8385175" cy="55245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endParaRPr lang="ru-RU" sz="4000" dirty="0" smtClean="0"/>
          </a:p>
        </p:txBody>
      </p:sp>
      <p:sp>
        <p:nvSpPr>
          <p:cNvPr id="604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71472" y="1714494"/>
            <a:ext cx="8007350" cy="2183611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Р.п.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Д.п.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П.п.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203576" y="1437085"/>
            <a:ext cx="720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5572132" y="2500312"/>
            <a:ext cx="936625" cy="61079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ru-RU" sz="4400" b="1" dirty="0">
                <a:solidFill>
                  <a:srgbClr val="000000"/>
                </a:solidFill>
              </a:rPr>
              <a:t>-и</a:t>
            </a:r>
          </a:p>
          <a:p>
            <a:endParaRPr lang="ru-RU" dirty="0"/>
          </a:p>
        </p:txBody>
      </p:sp>
      <p:sp>
        <p:nvSpPr>
          <p:cNvPr id="10246" name="Line 9"/>
          <p:cNvSpPr>
            <a:spLocks noChangeShapeType="1"/>
          </p:cNvSpPr>
          <p:nvPr/>
        </p:nvSpPr>
        <p:spPr bwMode="auto">
          <a:xfrm>
            <a:off x="3929058" y="2071684"/>
            <a:ext cx="1511300" cy="486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7" name="Line 10"/>
          <p:cNvSpPr>
            <a:spLocks noChangeShapeType="1"/>
          </p:cNvSpPr>
          <p:nvPr/>
        </p:nvSpPr>
        <p:spPr bwMode="auto">
          <a:xfrm flipV="1">
            <a:off x="4000496" y="2786064"/>
            <a:ext cx="1511300" cy="535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8" name="Line 11"/>
          <p:cNvSpPr>
            <a:spLocks noChangeShapeType="1"/>
          </p:cNvSpPr>
          <p:nvPr/>
        </p:nvSpPr>
        <p:spPr bwMode="auto">
          <a:xfrm flipV="1">
            <a:off x="3929058" y="3000378"/>
            <a:ext cx="1511300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" name="Picture 9" descr="http://img-fotki.yandex.ru/get/3009/inmira.3c/0_3a853_8bfbf0e6_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3327797"/>
            <a:ext cx="132873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000100" y="714362"/>
            <a:ext cx="735811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charset="0"/>
                <a:cs typeface="Arial" charset="0"/>
              </a:rPr>
              <a:t> Числительные </a:t>
            </a:r>
            <a:r>
              <a:rPr lang="ru-RU" sz="2800" b="1" dirty="0" smtClean="0">
                <a:latin typeface="Arial" charset="0"/>
                <a:cs typeface="Arial" charset="0"/>
              </a:rPr>
              <a:t>от 5 до 20 </a:t>
            </a:r>
            <a:r>
              <a:rPr lang="ru-RU" sz="2800" dirty="0" smtClean="0">
                <a:latin typeface="Arial" charset="0"/>
                <a:cs typeface="Arial" charset="0"/>
              </a:rPr>
              <a:t>и</a:t>
            </a:r>
            <a:r>
              <a:rPr lang="ru-RU" sz="2800" b="1" dirty="0" smtClean="0">
                <a:latin typeface="Arial" charset="0"/>
                <a:cs typeface="Arial" charset="0"/>
              </a:rPr>
              <a:t> 30 </a:t>
            </a:r>
            <a:r>
              <a:rPr lang="ru-RU" sz="2800" dirty="0" smtClean="0">
                <a:latin typeface="Arial" charset="0"/>
                <a:cs typeface="Arial" charset="0"/>
              </a:rPr>
              <a:t>склоняются как существительные </a:t>
            </a:r>
            <a:r>
              <a:rPr lang="ru-RU" sz="2800" b="1" i="1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3-го </a:t>
            </a:r>
            <a:r>
              <a:rPr lang="ru-RU" sz="2800" b="1" i="1" dirty="0" err="1" smtClean="0">
                <a:solidFill>
                  <a:schemeClr val="hlink"/>
                </a:solidFill>
                <a:latin typeface="Arial" charset="0"/>
                <a:cs typeface="Arial" charset="0"/>
              </a:rPr>
              <a:t>скл</a:t>
            </a:r>
            <a:r>
              <a:rPr lang="ru-RU" sz="2800" dirty="0" smtClean="0">
                <a:latin typeface="Arial" charset="0"/>
                <a:cs typeface="Arial" charset="0"/>
              </a:rPr>
              <a:t>.</a:t>
            </a:r>
            <a:endParaRPr lang="ru-RU" sz="2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Просклоняйте существительное.</a:t>
            </a:r>
            <a:endParaRPr lang="ru-RU" dirty="0"/>
          </a:p>
        </p:txBody>
      </p:sp>
      <p:pic>
        <p:nvPicPr>
          <p:cNvPr id="1026" name="Picture 2" descr="C:\Users\татьяна\Downloads\whitemic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000114"/>
            <a:ext cx="3334287" cy="3594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татьяна\Downloads\165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142990"/>
            <a:ext cx="3071834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62000" y="571486"/>
            <a:ext cx="815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400" b="1" dirty="0"/>
              <a:t> </a:t>
            </a:r>
            <a:r>
              <a:rPr lang="ru-RU" sz="2400" b="1" u="sng" dirty="0"/>
              <a:t> определи </a:t>
            </a:r>
            <a:r>
              <a:rPr lang="ru-RU" sz="2400" b="1" dirty="0"/>
              <a:t>простое числительное или составное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81000" y="4214824"/>
            <a:ext cx="876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u="sng" dirty="0"/>
              <a:t>определи</a:t>
            </a:r>
            <a:r>
              <a:rPr lang="ru-RU" sz="2400" b="1" dirty="0"/>
              <a:t> разряд числительного </a:t>
            </a:r>
            <a:r>
              <a:rPr lang="ru-RU" sz="2400" b="1" dirty="0" smtClean="0"/>
              <a:t> </a:t>
            </a:r>
            <a:r>
              <a:rPr lang="ru-RU" sz="2400" b="1" dirty="0"/>
              <a:t>и </a:t>
            </a:r>
            <a:r>
              <a:rPr lang="ru-RU" sz="2400" b="1" u="sng" dirty="0"/>
              <a:t>вспомни</a:t>
            </a:r>
            <a:r>
              <a:rPr lang="ru-RU" sz="2400" b="1" dirty="0"/>
              <a:t> правила склонения </a:t>
            </a:r>
            <a:endParaRPr lang="ru-RU" sz="2400" dirty="0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81000" y="1085850"/>
            <a:ext cx="358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простое</a:t>
            </a:r>
            <a:r>
              <a:rPr lang="ru-RU" sz="2400" b="1" dirty="0"/>
              <a:t> (одно слово)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419600" y="1085850"/>
            <a:ext cx="472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составное</a:t>
            </a:r>
            <a:r>
              <a:rPr lang="ru-RU" sz="2400" b="1" dirty="0"/>
              <a:t> (несколько слов)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28600" y="2400300"/>
            <a:ext cx="449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dirty="0"/>
              <a:t>является ли </a:t>
            </a:r>
            <a:r>
              <a:rPr lang="ru-RU" sz="2400" b="1" dirty="0">
                <a:solidFill>
                  <a:srgbClr val="FF0000"/>
                </a:solidFill>
              </a:rPr>
              <a:t>сложным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648200" y="2286000"/>
            <a:ext cx="449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dirty="0"/>
              <a:t>есть ли среди слагаемых  </a:t>
            </a:r>
            <a:r>
              <a:rPr lang="ru-RU" sz="2400" b="1" dirty="0">
                <a:solidFill>
                  <a:srgbClr val="FF0000"/>
                </a:solidFill>
              </a:rPr>
              <a:t>сложные </a:t>
            </a:r>
            <a:r>
              <a:rPr lang="ru-RU" sz="2400" b="1" dirty="0"/>
              <a:t>числительные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76800" y="1657350"/>
            <a:ext cx="3352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u="sng" dirty="0"/>
              <a:t>разложи</a:t>
            </a:r>
            <a:r>
              <a:rPr lang="ru-RU" sz="2400" b="1" dirty="0"/>
              <a:t> на разряды</a:t>
            </a: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381000" y="3286131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400" b="1" dirty="0"/>
              <a:t>нет </a:t>
            </a: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7072330" y="3429007"/>
            <a:ext cx="928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400" b="1" dirty="0"/>
              <a:t>нет 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2667000" y="3000379"/>
            <a:ext cx="347663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/>
              <a:t>            </a:t>
            </a:r>
            <a:r>
              <a:rPr lang="ru-RU" sz="2400" b="1" dirty="0" smtClean="0"/>
              <a:t>       </a:t>
            </a:r>
            <a:r>
              <a:rPr lang="ru-RU" sz="2400" b="1" dirty="0"/>
              <a:t>да</a:t>
            </a:r>
            <a:r>
              <a:rPr lang="ru-RU" sz="2400" dirty="0"/>
              <a:t> </a:t>
            </a:r>
          </a:p>
          <a:p>
            <a:r>
              <a:rPr lang="ru-RU" sz="2400" b="1" dirty="0"/>
              <a:t>склоняются обе части числительного</a:t>
            </a:r>
            <a:endParaRPr lang="ru-RU" sz="2400" dirty="0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 flipH="1">
            <a:off x="2209800" y="1000114"/>
            <a:ext cx="361936" cy="142886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>
            <a:off x="6000760" y="928676"/>
            <a:ext cx="323840" cy="214324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 flipH="1">
            <a:off x="1905000" y="1543050"/>
            <a:ext cx="0" cy="8001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>
            <a:off x="6324600" y="1428750"/>
            <a:ext cx="0" cy="28575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 flipH="1">
            <a:off x="6286512" y="2071684"/>
            <a:ext cx="0" cy="40005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>
            <a:off x="685800" y="2800350"/>
            <a:ext cx="0" cy="4572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2" name="Line 22"/>
          <p:cNvSpPr>
            <a:spLocks noChangeShapeType="1"/>
          </p:cNvSpPr>
          <p:nvPr/>
        </p:nvSpPr>
        <p:spPr bwMode="auto">
          <a:xfrm>
            <a:off x="2786050" y="2786064"/>
            <a:ext cx="990600" cy="4572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 flipH="1">
            <a:off x="4714876" y="2928940"/>
            <a:ext cx="838200" cy="4572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 flipH="1">
            <a:off x="7358082" y="3071816"/>
            <a:ext cx="0" cy="4572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 flipH="1">
            <a:off x="642910" y="3714758"/>
            <a:ext cx="0" cy="4572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 flipH="1">
            <a:off x="4357686" y="4071948"/>
            <a:ext cx="0" cy="28575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47" name="Line 27"/>
          <p:cNvSpPr>
            <a:spLocks noChangeShapeType="1"/>
          </p:cNvSpPr>
          <p:nvPr/>
        </p:nvSpPr>
        <p:spPr bwMode="auto">
          <a:xfrm flipH="1">
            <a:off x="7429520" y="3786196"/>
            <a:ext cx="0" cy="4572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84" name="Rectangle 28"/>
          <p:cNvSpPr>
            <a:spLocks noChangeArrowheads="1"/>
          </p:cNvSpPr>
          <p:nvPr/>
        </p:nvSpPr>
        <p:spPr bwMode="auto">
          <a:xfrm>
            <a:off x="785787" y="214296"/>
            <a:ext cx="8577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400" b="1" dirty="0">
                <a:solidFill>
                  <a:srgbClr val="A50021"/>
                </a:solidFill>
              </a:rPr>
              <a:t>Алгоритм рассуждения при склонении имён числительных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/>
      <p:bldP spid="30726" grpId="0"/>
      <p:bldP spid="30727" grpId="0"/>
      <p:bldP spid="30728" grpId="0"/>
      <p:bldP spid="30729" grpId="0"/>
      <p:bldP spid="30730" grpId="0"/>
      <p:bldP spid="30732" grpId="0"/>
      <p:bldP spid="30733" grpId="0"/>
      <p:bldP spid="30735" grpId="0"/>
      <p:bldP spid="30736" grpId="0" animBg="1"/>
      <p:bldP spid="30737" grpId="0" animBg="1"/>
      <p:bldP spid="30738" grpId="0" animBg="1"/>
      <p:bldP spid="30739" grpId="0" animBg="1"/>
      <p:bldP spid="30740" grpId="0" animBg="1"/>
      <p:bldP spid="30741" grpId="0" animBg="1"/>
      <p:bldP spid="30742" grpId="0" animBg="1"/>
      <p:bldP spid="30743" grpId="0" animBg="1"/>
      <p:bldP spid="30744" grpId="0" animBg="1"/>
      <p:bldP spid="30745" grpId="0" animBg="1"/>
      <p:bldP spid="30746" grpId="0" animBg="1"/>
      <p:bldP spid="307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267494"/>
            <a:ext cx="7772400" cy="421484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</a:rPr>
              <a:t>Склонение числительных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.</a:t>
            </a: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И.п. – шесть концертов</a:t>
            </a: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Р.п. – шест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и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концертов</a:t>
            </a: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Д.п. – шест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и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 концертам</a:t>
            </a: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В.п. –шесть концертов</a:t>
            </a: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Т.п. –шестью концертами</a:t>
            </a: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П.п. – о шест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и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 концертах</a:t>
            </a: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Задание: просклоняйте числительное шестнадцать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Говори правильно!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928676"/>
            <a:ext cx="7972452" cy="4214824"/>
          </a:xfrm>
        </p:spPr>
        <p:txBody>
          <a:bodyPr>
            <a:normAutofit fontScale="32500" lnSpcReduction="20000"/>
          </a:bodyPr>
          <a:lstStyle/>
          <a:p>
            <a:r>
              <a:rPr lang="ru-RU" sz="6000" b="1" dirty="0" smtClean="0"/>
              <a:t>Задание:  Прочитайте сочетания. Для   этого определите падеж.</a:t>
            </a:r>
          </a:p>
          <a:p>
            <a:pPr algn="ctr"/>
            <a:endParaRPr lang="ru-RU" sz="4500" dirty="0" smtClean="0"/>
          </a:p>
          <a:p>
            <a:pPr algn="ctr"/>
            <a:r>
              <a:rPr lang="ru-RU" sz="9800" dirty="0" smtClean="0"/>
              <a:t>К 30 прибавить 38;</a:t>
            </a:r>
          </a:p>
          <a:p>
            <a:pPr algn="ctr"/>
            <a:r>
              <a:rPr lang="ru-RU" sz="9800" dirty="0" smtClean="0"/>
              <a:t>Из 18 вычесть 12;</a:t>
            </a:r>
          </a:p>
          <a:p>
            <a:pPr algn="ctr"/>
            <a:r>
              <a:rPr lang="ru-RU" sz="9800" dirty="0" smtClean="0"/>
              <a:t>К 27 прибавить 11;</a:t>
            </a:r>
          </a:p>
          <a:p>
            <a:pPr algn="ctr"/>
            <a:r>
              <a:rPr lang="ru-RU" sz="9800" dirty="0" smtClean="0"/>
              <a:t>Из 15 вычесть 14;</a:t>
            </a:r>
          </a:p>
          <a:p>
            <a:pPr algn="ctr"/>
            <a:r>
              <a:rPr lang="ru-RU" sz="9800" dirty="0" smtClean="0"/>
              <a:t>С 9  сложить 10;</a:t>
            </a:r>
          </a:p>
          <a:p>
            <a:pPr algn="ctr"/>
            <a:r>
              <a:rPr lang="ru-RU" sz="9800" dirty="0" smtClean="0"/>
              <a:t>От 19 отнять 5.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5" name="Picture 13" descr="Рисунок2"/>
          <p:cNvPicPr>
            <a:picLocks noChangeAspect="1" noChangeArrowheads="1"/>
          </p:cNvPicPr>
          <p:nvPr/>
        </p:nvPicPr>
        <p:blipFill>
          <a:blip r:embed="rId4">
            <a:lum bright="-12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2590800" y="1028700"/>
            <a:ext cx="4040188" cy="3657600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446" name="Picture 14" descr="DSC02689"/>
          <p:cNvPicPr>
            <a:picLocks noChangeAspect="1" noChangeArrowheads="1"/>
          </p:cNvPicPr>
          <p:nvPr/>
        </p:nvPicPr>
        <p:blipFill>
          <a:blip r:embed="rId5">
            <a:lum bright="6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2590801" y="742950"/>
            <a:ext cx="4113213" cy="3943350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444" name="Picture 12" descr="3"/>
          <p:cNvPicPr>
            <a:picLocks noChangeAspect="1" noChangeArrowheads="1"/>
          </p:cNvPicPr>
          <p:nvPr/>
        </p:nvPicPr>
        <p:blipFill>
          <a:blip r:embed="rId6">
            <a:lum bright="-42000" contrast="18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2743201" y="1028700"/>
            <a:ext cx="3775075" cy="3657600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8450" name="Picture 18" descr="DSC02700"/>
          <p:cNvPicPr>
            <a:picLocks noChangeAspect="1" noChangeArrowheads="1"/>
          </p:cNvPicPr>
          <p:nvPr/>
        </p:nvPicPr>
        <p:blipFill>
          <a:blip r:embed="rId7">
            <a:grayscl/>
            <a:biLevel thresh="50000"/>
          </a:blip>
          <a:srcRect/>
          <a:stretch>
            <a:fillRect/>
          </a:stretch>
        </p:blipFill>
        <p:spPr bwMode="auto">
          <a:xfrm>
            <a:off x="2514600" y="771525"/>
            <a:ext cx="4191000" cy="3829050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01751" y="298966"/>
            <a:ext cx="72377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/>
              <a:t>Узнайте по картинке фразеологизм, в состав которого</a:t>
            </a:r>
          </a:p>
          <a:p>
            <a:r>
              <a:rPr lang="ru-RU" sz="2400" dirty="0"/>
              <a:t>входит имя числительное разряда единиц.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52400" y="171450"/>
            <a:ext cx="8763000" cy="4800600"/>
            <a:chOff x="96" y="144"/>
            <a:chExt cx="5520" cy="4032"/>
          </a:xfrm>
        </p:grpSpPr>
        <p:sp>
          <p:nvSpPr>
            <p:cNvPr id="6185" name="Line 10"/>
            <p:cNvSpPr>
              <a:spLocks noChangeShapeType="1"/>
            </p:cNvSpPr>
            <p:nvPr/>
          </p:nvSpPr>
          <p:spPr bwMode="auto">
            <a:xfrm>
              <a:off x="192" y="144"/>
              <a:ext cx="0" cy="4032"/>
            </a:xfrm>
            <a:prstGeom prst="line">
              <a:avLst/>
            </a:prstGeom>
            <a:noFill/>
            <a:ln w="76200" cmpd="tri">
              <a:solidFill>
                <a:srgbClr val="6543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86" name="Line 11"/>
            <p:cNvSpPr>
              <a:spLocks noChangeShapeType="1"/>
            </p:cNvSpPr>
            <p:nvPr/>
          </p:nvSpPr>
          <p:spPr bwMode="auto">
            <a:xfrm>
              <a:off x="96" y="4080"/>
              <a:ext cx="5520" cy="0"/>
            </a:xfrm>
            <a:prstGeom prst="line">
              <a:avLst/>
            </a:prstGeom>
            <a:noFill/>
            <a:ln w="76200" cmpd="tri">
              <a:solidFill>
                <a:srgbClr val="6543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1678782" y="114301"/>
            <a:ext cx="575336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Объясните значение фразеологизмов, определите </a:t>
            </a:r>
          </a:p>
          <a:p>
            <a:r>
              <a:rPr lang="ru-RU" sz="2400" dirty="0"/>
              <a:t>падеж числительных.</a:t>
            </a:r>
          </a:p>
        </p:txBody>
      </p:sp>
      <p:sp>
        <p:nvSpPr>
          <p:cNvPr id="18496" name="Rectangle 64"/>
          <p:cNvSpPr>
            <a:spLocks noChangeArrowheads="1"/>
          </p:cNvSpPr>
          <p:nvPr/>
        </p:nvSpPr>
        <p:spPr bwMode="auto">
          <a:xfrm>
            <a:off x="516731" y="1278732"/>
            <a:ext cx="1828800" cy="2514600"/>
          </a:xfrm>
          <a:prstGeom prst="rect">
            <a:avLst/>
          </a:prstGeom>
          <a:solidFill>
            <a:srgbClr val="F5EAD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609600" y="1165624"/>
            <a:ext cx="2846389" cy="584597"/>
            <a:chOff x="374" y="912"/>
            <a:chExt cx="1793" cy="491"/>
          </a:xfrm>
        </p:grpSpPr>
        <p:sp>
          <p:nvSpPr>
            <p:cNvPr id="6183" name="Text Box 5"/>
            <p:cNvSpPr txBox="1">
              <a:spLocks noChangeArrowheads="1"/>
            </p:cNvSpPr>
            <p:nvPr/>
          </p:nvSpPr>
          <p:spPr bwMode="auto">
            <a:xfrm>
              <a:off x="374" y="912"/>
              <a:ext cx="1793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dirty="0">
                  <a:solidFill>
                    <a:srgbClr val="3E1F00"/>
                  </a:solidFill>
                </a:rPr>
                <a:t>Без </a:t>
              </a:r>
              <a:r>
                <a:rPr lang="ru-RU" sz="3200" b="1" dirty="0">
                  <a:solidFill>
                    <a:srgbClr val="3E1F00"/>
                  </a:solidFill>
                </a:rPr>
                <a:t>пяти</a:t>
              </a:r>
              <a:r>
                <a:rPr lang="ru-RU" sz="3200" dirty="0">
                  <a:solidFill>
                    <a:srgbClr val="3E1F00"/>
                  </a:solidFill>
                </a:rPr>
                <a:t> минут</a:t>
              </a:r>
            </a:p>
          </p:txBody>
        </p:sp>
        <p:sp>
          <p:nvSpPr>
            <p:cNvPr id="6184" name="Rectangle 19"/>
            <p:cNvSpPr>
              <a:spLocks noChangeArrowheads="1"/>
            </p:cNvSpPr>
            <p:nvPr/>
          </p:nvSpPr>
          <p:spPr bwMode="auto">
            <a:xfrm>
              <a:off x="1205" y="1073"/>
              <a:ext cx="18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609600" y="1657350"/>
            <a:ext cx="3471863" cy="584598"/>
            <a:chOff x="384" y="1416"/>
            <a:chExt cx="2187" cy="491"/>
          </a:xfrm>
        </p:grpSpPr>
        <p:sp>
          <p:nvSpPr>
            <p:cNvPr id="6181" name="Text Box 8"/>
            <p:cNvSpPr txBox="1">
              <a:spLocks noChangeArrowheads="1"/>
            </p:cNvSpPr>
            <p:nvPr/>
          </p:nvSpPr>
          <p:spPr bwMode="auto">
            <a:xfrm>
              <a:off x="384" y="1416"/>
              <a:ext cx="2187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dirty="0">
                  <a:solidFill>
                    <a:srgbClr val="3E1F00"/>
                  </a:solidFill>
                </a:rPr>
                <a:t>За </a:t>
              </a:r>
              <a:r>
                <a:rPr lang="ru-RU" sz="3200" b="1" dirty="0">
                  <a:solidFill>
                    <a:srgbClr val="3E1F00"/>
                  </a:solidFill>
                </a:rPr>
                <a:t>семью</a:t>
              </a:r>
              <a:r>
                <a:rPr lang="ru-RU" sz="3200" dirty="0">
                  <a:solidFill>
                    <a:srgbClr val="3E1F00"/>
                  </a:solidFill>
                </a:rPr>
                <a:t> замками</a:t>
              </a:r>
            </a:p>
          </p:txBody>
        </p:sp>
        <p:sp>
          <p:nvSpPr>
            <p:cNvPr id="6182" name="Rectangle 20"/>
            <p:cNvSpPr>
              <a:spLocks noChangeArrowheads="1"/>
            </p:cNvSpPr>
            <p:nvPr/>
          </p:nvSpPr>
          <p:spPr bwMode="auto">
            <a:xfrm>
              <a:off x="1260" y="1524"/>
              <a:ext cx="270" cy="3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609601" y="2228850"/>
            <a:ext cx="4740276" cy="584598"/>
            <a:chOff x="384" y="1872"/>
            <a:chExt cx="2986" cy="491"/>
          </a:xfrm>
        </p:grpSpPr>
        <p:sp>
          <p:nvSpPr>
            <p:cNvPr id="6179" name="Text Box 7"/>
            <p:cNvSpPr txBox="1">
              <a:spLocks noChangeArrowheads="1"/>
            </p:cNvSpPr>
            <p:nvPr/>
          </p:nvSpPr>
          <p:spPr bwMode="auto">
            <a:xfrm>
              <a:off x="384" y="1872"/>
              <a:ext cx="2986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dirty="0">
                  <a:solidFill>
                    <a:srgbClr val="3E1F00"/>
                  </a:solidFill>
                </a:rPr>
                <a:t>Заблудиться в </a:t>
              </a:r>
              <a:r>
                <a:rPr lang="ru-RU" sz="3200" b="1" dirty="0">
                  <a:solidFill>
                    <a:srgbClr val="3E1F00"/>
                  </a:solidFill>
                </a:rPr>
                <a:t>трёх</a:t>
              </a:r>
              <a:r>
                <a:rPr lang="ru-RU" sz="3200" dirty="0">
                  <a:solidFill>
                    <a:srgbClr val="3E1F00"/>
                  </a:solidFill>
                </a:rPr>
                <a:t> соснах</a:t>
              </a:r>
            </a:p>
          </p:txBody>
        </p:sp>
        <p:sp>
          <p:nvSpPr>
            <p:cNvPr id="6180" name="Rectangle 21"/>
            <p:cNvSpPr>
              <a:spLocks noChangeArrowheads="1"/>
            </p:cNvSpPr>
            <p:nvPr/>
          </p:nvSpPr>
          <p:spPr bwMode="auto">
            <a:xfrm>
              <a:off x="2247" y="1980"/>
              <a:ext cx="315" cy="3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609601" y="2800350"/>
            <a:ext cx="2586038" cy="584598"/>
            <a:chOff x="384" y="2347"/>
            <a:chExt cx="1629" cy="491"/>
          </a:xfrm>
        </p:grpSpPr>
        <p:sp>
          <p:nvSpPr>
            <p:cNvPr id="6177" name="Text Box 6"/>
            <p:cNvSpPr txBox="1">
              <a:spLocks noChangeArrowheads="1"/>
            </p:cNvSpPr>
            <p:nvPr/>
          </p:nvSpPr>
          <p:spPr bwMode="auto">
            <a:xfrm>
              <a:off x="384" y="2347"/>
              <a:ext cx="1629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dirty="0">
                  <a:solidFill>
                    <a:srgbClr val="3E1F00"/>
                  </a:solidFill>
                </a:rPr>
                <a:t>В </a:t>
              </a:r>
              <a:r>
                <a:rPr lang="ru-RU" sz="3200" b="1" dirty="0">
                  <a:solidFill>
                    <a:srgbClr val="3E1F00"/>
                  </a:solidFill>
                </a:rPr>
                <a:t>двух</a:t>
              </a:r>
              <a:r>
                <a:rPr lang="ru-RU" sz="3200" dirty="0">
                  <a:solidFill>
                    <a:srgbClr val="3E1F00"/>
                  </a:solidFill>
                </a:rPr>
                <a:t> </a:t>
              </a:r>
              <a:r>
                <a:rPr lang="ru-RU" sz="3200" dirty="0" smtClean="0">
                  <a:solidFill>
                    <a:srgbClr val="3E1F00"/>
                  </a:solidFill>
                </a:rPr>
                <a:t>словах</a:t>
              </a:r>
              <a:endParaRPr lang="ru-RU" sz="3200" dirty="0">
                <a:solidFill>
                  <a:srgbClr val="3E1F00"/>
                </a:solidFill>
              </a:endParaRPr>
            </a:p>
          </p:txBody>
        </p:sp>
        <p:sp>
          <p:nvSpPr>
            <p:cNvPr id="6178" name="Rectangle 22"/>
            <p:cNvSpPr>
              <a:spLocks noChangeArrowheads="1"/>
            </p:cNvSpPr>
            <p:nvPr/>
          </p:nvSpPr>
          <p:spPr bwMode="auto">
            <a:xfrm>
              <a:off x="900" y="2455"/>
              <a:ext cx="315" cy="3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49" grpId="0"/>
      <p:bldP spid="1849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1" y="183356"/>
            <a:ext cx="8385175" cy="444104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Из истории числительных</a:t>
            </a:r>
          </a:p>
        </p:txBody>
      </p:sp>
      <p:sp>
        <p:nvSpPr>
          <p:cNvPr id="624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71538" y="714363"/>
            <a:ext cx="5000660" cy="3643338"/>
          </a:xfrm>
          <a:noFill/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chemeClr val="folHlink"/>
                </a:solidFill>
              </a:rPr>
              <a:t>Сорок (40)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Слово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сорок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в Древней Руси было существительным и  означало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мешок. Мешок с сорока соболями служил денежной единицей. Этот мешок вмещал 4 десятка собольих или беличьих  шкурок, что составляло набор на целую шубу. Таким образом, сорок – сначала мешок, затем мешок с 40 соболями (или белками) и, наконец, числительное сорок, обозначающее «4 десятка».</a:t>
            </a:r>
          </a:p>
        </p:txBody>
      </p:sp>
      <p:pic>
        <p:nvPicPr>
          <p:cNvPr id="8193" name="Picture 1" descr="C:\Users\татьяна\Downloads\0030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642924"/>
            <a:ext cx="3143240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http://img-fotki.yandex.ru/get/3009/inmira.3c/0_3a853_8bfbf0e6_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3327797"/>
            <a:ext cx="132873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1"/>
          <p:cNvSpPr/>
          <p:nvPr/>
        </p:nvSpPr>
        <p:spPr>
          <a:xfrm>
            <a:off x="571472" y="1928808"/>
            <a:ext cx="7312052" cy="2500329"/>
          </a:xfrm>
          <a:prstGeom prst="roundRect">
            <a:avLst/>
          </a:prstGeom>
          <a:solidFill>
            <a:srgbClr val="ECB2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Arial" charset="0"/>
                <a:cs typeface="Arial" charset="0"/>
              </a:rPr>
              <a:t>Числительные </a:t>
            </a:r>
            <a:r>
              <a:rPr lang="ru-RU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40</a:t>
            </a:r>
            <a:r>
              <a:rPr lang="ru-RU" sz="2400" dirty="0">
                <a:solidFill>
                  <a:schemeClr val="tx1"/>
                </a:solidFill>
                <a:latin typeface="Arial" charset="0"/>
                <a:cs typeface="Arial" charset="0"/>
              </a:rPr>
              <a:t>, </a:t>
            </a:r>
            <a:r>
              <a:rPr lang="ru-RU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90</a:t>
            </a:r>
            <a:r>
              <a:rPr lang="ru-RU" sz="2400" dirty="0">
                <a:solidFill>
                  <a:schemeClr val="tx1"/>
                </a:solidFill>
                <a:latin typeface="Arial" charset="0"/>
                <a:cs typeface="Arial" charset="0"/>
              </a:rPr>
              <a:t>, </a:t>
            </a:r>
            <a:r>
              <a:rPr lang="ru-RU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100</a:t>
            </a:r>
            <a:r>
              <a:rPr lang="ru-RU" sz="2400" dirty="0">
                <a:solidFill>
                  <a:schemeClr val="tx1"/>
                </a:solidFill>
                <a:latin typeface="Arial" charset="0"/>
                <a:cs typeface="Arial" charset="0"/>
              </a:rPr>
              <a:t> имеют </a:t>
            </a:r>
            <a:r>
              <a:rPr lang="ru-RU" sz="2400" b="1" i="1" dirty="0">
                <a:solidFill>
                  <a:schemeClr val="hlink"/>
                </a:solidFill>
                <a:latin typeface="Arial" charset="0"/>
                <a:cs typeface="Arial" charset="0"/>
              </a:rPr>
              <a:t>две</a:t>
            </a:r>
            <a:r>
              <a:rPr lang="ru-RU" sz="2400" dirty="0">
                <a:solidFill>
                  <a:schemeClr val="tx1"/>
                </a:solidFill>
                <a:latin typeface="Arial" charset="0"/>
                <a:cs typeface="Arial" charset="0"/>
              </a:rPr>
              <a:t> падежные формы: </a:t>
            </a:r>
            <a:endParaRPr lang="ru-RU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И</a:t>
            </a:r>
            <a:r>
              <a:rPr lang="ru-RU" sz="2400" dirty="0">
                <a:solidFill>
                  <a:schemeClr val="tx1"/>
                </a:solidFill>
                <a:latin typeface="Arial" charset="0"/>
                <a:cs typeface="Arial" charset="0"/>
              </a:rPr>
              <a:t>., В.п. – 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сорок</a:t>
            </a:r>
            <a:r>
              <a:rPr lang="ru-RU" sz="240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девяност</a:t>
            </a:r>
            <a:r>
              <a:rPr lang="ru-RU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о</a:t>
            </a:r>
            <a:r>
              <a:rPr lang="ru-RU" sz="240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ст</a:t>
            </a:r>
            <a:r>
              <a:rPr lang="ru-RU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о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Arial" charset="0"/>
                <a:cs typeface="Arial" charset="0"/>
              </a:rPr>
              <a:t>Р., Д.,Т., П. – 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сорок</a:t>
            </a:r>
            <a:r>
              <a:rPr lang="ru-RU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а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, девяност</a:t>
            </a:r>
            <a:r>
              <a:rPr lang="ru-RU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а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, ст</a:t>
            </a:r>
            <a:r>
              <a:rPr lang="ru-RU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а</a:t>
            </a:r>
            <a:endParaRPr lang="ru-RU" sz="24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14" descr="http://img0.liveinternet.ru/images/attach/c/2/73/533/73533668_buero00031.gif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71486"/>
            <a:ext cx="2293938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кругленный прямоугольник 1"/>
          <p:cNvSpPr/>
          <p:nvPr/>
        </p:nvSpPr>
        <p:spPr>
          <a:xfrm>
            <a:off x="3214678" y="571486"/>
            <a:ext cx="3286148" cy="1075622"/>
          </a:xfrm>
          <a:prstGeom prst="roundRect">
            <a:avLst/>
          </a:prstGeom>
          <a:solidFill>
            <a:srgbClr val="ECB2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4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40, 90, 100</a:t>
            </a:r>
            <a:endParaRPr lang="ru-RU" sz="44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2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22313" y="303499"/>
            <a:ext cx="7772400" cy="1839623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Задание: Заполните таблицу.  Поставьте словосочетание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98 велосипедов в И.п., Д.п., Т.п. 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642924"/>
            <a:ext cx="7500958" cy="3951699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</a:rPr>
              <a:t>98 велосипедов</a:t>
            </a:r>
          </a:p>
          <a:p>
            <a:pPr>
              <a:lnSpc>
                <a:spcPct val="90000"/>
              </a:lnSpc>
            </a:pPr>
            <a:r>
              <a:rPr lang="ru-RU" b="1" i="1" dirty="0" smtClean="0">
                <a:solidFill>
                  <a:srgbClr val="008000"/>
                </a:solidFill>
                <a:latin typeface="Times New Roman" pitchFamily="18" charset="0"/>
              </a:rPr>
              <a:t>И.п</a:t>
            </a:r>
            <a:r>
              <a:rPr lang="ru-RU" b="1" i="1" dirty="0" smtClean="0">
                <a:latin typeface="Times New Roman" pitchFamily="18" charset="0"/>
              </a:rPr>
              <a:t>. – девяност</a:t>
            </a:r>
            <a:r>
              <a:rPr lang="ru-RU" b="1" i="1" dirty="0" smtClean="0">
                <a:solidFill>
                  <a:srgbClr val="CC0000"/>
                </a:solidFill>
                <a:latin typeface="Times New Roman" pitchFamily="18" charset="0"/>
              </a:rPr>
              <a:t>о</a:t>
            </a:r>
            <a:r>
              <a:rPr lang="ru-RU" b="1" i="1" dirty="0" smtClean="0">
                <a:latin typeface="Times New Roman" pitchFamily="18" charset="0"/>
              </a:rPr>
              <a:t> восемь велосипедов</a:t>
            </a:r>
          </a:p>
          <a:p>
            <a:pPr>
              <a:lnSpc>
                <a:spcPct val="90000"/>
              </a:lnSpc>
            </a:pPr>
            <a:r>
              <a:rPr lang="ru-RU" b="1" i="1" dirty="0" smtClean="0">
                <a:solidFill>
                  <a:srgbClr val="008000"/>
                </a:solidFill>
                <a:latin typeface="Times New Roman" pitchFamily="18" charset="0"/>
              </a:rPr>
              <a:t>Д.п.</a:t>
            </a:r>
            <a:r>
              <a:rPr lang="ru-RU" b="1" i="1" dirty="0" smtClean="0">
                <a:latin typeface="Times New Roman" pitchFamily="18" charset="0"/>
              </a:rPr>
              <a:t> – девяност</a:t>
            </a:r>
            <a:r>
              <a:rPr lang="ru-RU" b="1" i="1" dirty="0" smtClean="0">
                <a:solidFill>
                  <a:srgbClr val="CC0000"/>
                </a:solidFill>
                <a:latin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</a:rPr>
              <a:t> вос</a:t>
            </a:r>
            <a:r>
              <a:rPr lang="ru-RU" b="1" i="1" u="sng" dirty="0" smtClean="0">
                <a:latin typeface="Times New Roman" pitchFamily="18" charset="0"/>
              </a:rPr>
              <a:t>ь</a:t>
            </a:r>
            <a:r>
              <a:rPr lang="ru-RU" b="1" i="1" dirty="0" smtClean="0">
                <a:latin typeface="Times New Roman" pitchFamily="18" charset="0"/>
              </a:rPr>
              <a:t>м</a:t>
            </a:r>
            <a:r>
              <a:rPr lang="ru-RU" b="1" i="1" dirty="0" smtClean="0">
                <a:solidFill>
                  <a:srgbClr val="CC0000"/>
                </a:solidFill>
                <a:latin typeface="Times New Roman" pitchFamily="18" charset="0"/>
              </a:rPr>
              <a:t>и</a:t>
            </a:r>
            <a:r>
              <a:rPr lang="ru-RU" b="1" i="1" dirty="0" smtClean="0">
                <a:latin typeface="Times New Roman" pitchFamily="18" charset="0"/>
              </a:rPr>
              <a:t> велосипедам</a:t>
            </a:r>
          </a:p>
          <a:p>
            <a:pPr>
              <a:lnSpc>
                <a:spcPct val="90000"/>
              </a:lnSpc>
            </a:pPr>
            <a:r>
              <a:rPr lang="ru-RU" b="1" i="1" dirty="0" smtClean="0">
                <a:solidFill>
                  <a:srgbClr val="008000"/>
                </a:solidFill>
                <a:latin typeface="Times New Roman" pitchFamily="18" charset="0"/>
              </a:rPr>
              <a:t>Т.п.</a:t>
            </a:r>
            <a:r>
              <a:rPr lang="ru-RU" b="1" i="1" dirty="0" smtClean="0">
                <a:latin typeface="Times New Roman" pitchFamily="18" charset="0"/>
              </a:rPr>
              <a:t> – девяност</a:t>
            </a:r>
            <a:r>
              <a:rPr lang="ru-RU" b="1" i="1" dirty="0" smtClean="0">
                <a:solidFill>
                  <a:srgbClr val="CC0000"/>
                </a:solidFill>
                <a:latin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</a:rPr>
              <a:t> вос</a:t>
            </a:r>
            <a:r>
              <a:rPr lang="ru-RU" b="1" i="1" u="sng" dirty="0" smtClean="0">
                <a:latin typeface="Times New Roman" pitchFamily="18" charset="0"/>
              </a:rPr>
              <a:t>ь</a:t>
            </a:r>
            <a:r>
              <a:rPr lang="ru-RU" b="1" i="1" dirty="0" smtClean="0">
                <a:latin typeface="Times New Roman" pitchFamily="18" charset="0"/>
              </a:rPr>
              <a:t>м</a:t>
            </a:r>
            <a:r>
              <a:rPr lang="ru-RU" b="1" i="1" u="sng" dirty="0" smtClean="0">
                <a:latin typeface="Times New Roman" pitchFamily="18" charset="0"/>
              </a:rPr>
              <a:t>ь</a:t>
            </a:r>
            <a:r>
              <a:rPr lang="ru-RU" b="1" i="1" dirty="0" smtClean="0">
                <a:solidFill>
                  <a:srgbClr val="CC0000"/>
                </a:solidFill>
                <a:latin typeface="Times New Roman" pitchFamily="18" charset="0"/>
              </a:rPr>
              <a:t>ю </a:t>
            </a:r>
            <a:r>
              <a:rPr lang="ru-RU" b="1" i="1" dirty="0" smtClean="0">
                <a:latin typeface="Times New Roman" pitchFamily="18" charset="0"/>
              </a:rPr>
              <a:t>велосипедами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C:\Users\татьяна\Downloads\5911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57173"/>
            <a:ext cx="7772400" cy="57150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Работа с текстом «Замени цифры словами».</a:t>
            </a:r>
            <a:endParaRPr lang="ru-RU" sz="2400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11560" y="717638"/>
            <a:ext cx="806489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Мурманске, исходном пункте Северного морского пути, полярная ночь длится около (40) суток, полярный день – около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(58)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на мысе Челюскина – самой северной точке материка – продолжительность полярной ночи около (107) суток, полярного дня – около (123).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Прямоугольник 3"/>
          <p:cNvSpPr>
            <a:spLocks noChangeArrowheads="1"/>
          </p:cNvSpPr>
          <p:nvPr/>
        </p:nvSpPr>
        <p:spPr bwMode="auto">
          <a:xfrm>
            <a:off x="2195513" y="714362"/>
            <a:ext cx="5832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latin typeface="Calibri" pitchFamily="34" charset="0"/>
              </a:rPr>
              <a:t>Спишите, заменяя цифры словами.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14546" y="1571619"/>
            <a:ext cx="5643601" cy="2553891"/>
          </a:xfrm>
          <a:prstGeom prst="roundRect">
            <a:avLst/>
          </a:prstGeom>
          <a:solidFill>
            <a:schemeClr val="accent1">
              <a:tint val="50000"/>
              <a:satMod val="30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/>
            <a:r>
              <a:rPr lang="ru-RU" sz="2400">
                <a:solidFill>
                  <a:srgbClr val="000000"/>
                </a:solidFill>
              </a:rPr>
              <a:t>1) за </a:t>
            </a:r>
            <a:r>
              <a:rPr lang="ru-RU" sz="2400">
                <a:solidFill>
                  <a:srgbClr val="FF0000"/>
                </a:solidFill>
              </a:rPr>
              <a:t>3</a:t>
            </a:r>
            <a:r>
              <a:rPr lang="ru-RU" sz="2400">
                <a:solidFill>
                  <a:srgbClr val="000000"/>
                </a:solidFill>
              </a:rPr>
              <a:t> деревьями;</a:t>
            </a:r>
          </a:p>
          <a:p>
            <a:pPr marL="342900" indent="-342900"/>
            <a:r>
              <a:rPr lang="ru-RU" sz="2400">
                <a:solidFill>
                  <a:srgbClr val="000000"/>
                </a:solidFill>
              </a:rPr>
              <a:t>2) из </a:t>
            </a:r>
            <a:r>
              <a:rPr lang="ru-RU" sz="2400">
                <a:solidFill>
                  <a:srgbClr val="FF3300"/>
                </a:solidFill>
              </a:rPr>
              <a:t>40</a:t>
            </a:r>
            <a:r>
              <a:rPr lang="ru-RU" sz="2400">
                <a:solidFill>
                  <a:srgbClr val="000000"/>
                </a:solidFill>
              </a:rPr>
              <a:t> человек;</a:t>
            </a:r>
          </a:p>
          <a:p>
            <a:pPr marL="342900" indent="-342900"/>
            <a:r>
              <a:rPr lang="ru-RU" sz="2400">
                <a:solidFill>
                  <a:srgbClr val="000000"/>
                </a:solidFill>
              </a:rPr>
              <a:t>3) больше </a:t>
            </a:r>
            <a:r>
              <a:rPr lang="ru-RU" sz="2400">
                <a:solidFill>
                  <a:srgbClr val="FF0000"/>
                </a:solidFill>
              </a:rPr>
              <a:t>20</a:t>
            </a:r>
            <a:r>
              <a:rPr lang="ru-RU" sz="2400">
                <a:solidFill>
                  <a:srgbClr val="000000"/>
                </a:solidFill>
              </a:rPr>
              <a:t> метров;</a:t>
            </a:r>
          </a:p>
          <a:p>
            <a:pPr marL="342900" indent="-342900"/>
            <a:r>
              <a:rPr lang="ru-RU" sz="2400">
                <a:solidFill>
                  <a:srgbClr val="000000"/>
                </a:solidFill>
              </a:rPr>
              <a:t>4) в </a:t>
            </a:r>
            <a:r>
              <a:rPr lang="ru-RU" sz="2400">
                <a:solidFill>
                  <a:srgbClr val="FF0000"/>
                </a:solidFill>
              </a:rPr>
              <a:t>100</a:t>
            </a:r>
            <a:r>
              <a:rPr lang="ru-RU" sz="2400">
                <a:solidFill>
                  <a:srgbClr val="000000"/>
                </a:solidFill>
              </a:rPr>
              <a:t> шагах;</a:t>
            </a:r>
          </a:p>
          <a:p>
            <a:pPr marL="342900" indent="-342900"/>
            <a:r>
              <a:rPr lang="ru-RU" sz="2400">
                <a:solidFill>
                  <a:srgbClr val="000000"/>
                </a:solidFill>
              </a:rPr>
              <a:t>5) высота равна </a:t>
            </a:r>
            <a:r>
              <a:rPr lang="ru-RU" sz="2400">
                <a:solidFill>
                  <a:srgbClr val="FF0000"/>
                </a:solidFill>
              </a:rPr>
              <a:t>19</a:t>
            </a:r>
            <a:r>
              <a:rPr lang="ru-RU" sz="2400">
                <a:solidFill>
                  <a:srgbClr val="000000"/>
                </a:solidFill>
              </a:rPr>
              <a:t> метрам;</a:t>
            </a:r>
          </a:p>
          <a:p>
            <a:pPr marL="342900" indent="-342900"/>
            <a:r>
              <a:rPr lang="ru-RU" sz="2400">
                <a:solidFill>
                  <a:srgbClr val="000000"/>
                </a:solidFill>
              </a:rPr>
              <a:t>6) с </a:t>
            </a:r>
            <a:r>
              <a:rPr lang="ru-RU" sz="2400">
                <a:solidFill>
                  <a:srgbClr val="FF0000"/>
                </a:solidFill>
              </a:rPr>
              <a:t>4</a:t>
            </a:r>
            <a:r>
              <a:rPr lang="ru-RU" sz="2400">
                <a:solidFill>
                  <a:srgbClr val="000000"/>
                </a:solidFill>
              </a:rPr>
              <a:t> грибами.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276600" y="4300538"/>
            <a:ext cx="2808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Проверьте </a:t>
            </a:r>
            <a:r>
              <a:rPr lang="ru-RU" sz="2800" dirty="0">
                <a:latin typeface="Calibri" pitchFamily="34" charset="0"/>
              </a:rPr>
              <a:t>себя.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71670" y="1571619"/>
            <a:ext cx="5786478" cy="2553891"/>
          </a:xfrm>
          <a:prstGeom prst="roundRect">
            <a:avLst/>
          </a:prstGeom>
          <a:solidFill>
            <a:schemeClr val="accent1">
              <a:tint val="50000"/>
              <a:satMod val="30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/>
            <a:r>
              <a:rPr lang="ru-RU" sz="2400" dirty="0">
                <a:solidFill>
                  <a:srgbClr val="000000"/>
                </a:solidFill>
              </a:rPr>
              <a:t>1) за </a:t>
            </a:r>
            <a:r>
              <a:rPr lang="ru-RU" sz="2400" dirty="0">
                <a:solidFill>
                  <a:srgbClr val="FF0000"/>
                </a:solidFill>
              </a:rPr>
              <a:t>тремя</a:t>
            </a:r>
            <a:r>
              <a:rPr lang="ru-RU" sz="2400" dirty="0">
                <a:solidFill>
                  <a:srgbClr val="000000"/>
                </a:solidFill>
              </a:rPr>
              <a:t> деревьями;</a:t>
            </a:r>
          </a:p>
          <a:p>
            <a:pPr marL="342900" indent="-342900"/>
            <a:r>
              <a:rPr lang="ru-RU" sz="2400" dirty="0">
                <a:solidFill>
                  <a:srgbClr val="000000"/>
                </a:solidFill>
              </a:rPr>
              <a:t>2) из </a:t>
            </a:r>
            <a:r>
              <a:rPr lang="ru-RU" sz="2400" dirty="0">
                <a:solidFill>
                  <a:srgbClr val="FF0000"/>
                </a:solidFill>
              </a:rPr>
              <a:t>сорока </a:t>
            </a:r>
            <a:r>
              <a:rPr lang="ru-RU" sz="2400" dirty="0">
                <a:solidFill>
                  <a:srgbClr val="000000"/>
                </a:solidFill>
              </a:rPr>
              <a:t>человек;</a:t>
            </a:r>
          </a:p>
          <a:p>
            <a:pPr marL="342900" indent="-342900"/>
            <a:r>
              <a:rPr lang="ru-RU" sz="2400" dirty="0">
                <a:solidFill>
                  <a:srgbClr val="000000"/>
                </a:solidFill>
              </a:rPr>
              <a:t>3) больше </a:t>
            </a:r>
            <a:r>
              <a:rPr lang="ru-RU" sz="2400" dirty="0">
                <a:solidFill>
                  <a:srgbClr val="FF0000"/>
                </a:solidFill>
              </a:rPr>
              <a:t>двадцати</a:t>
            </a:r>
            <a:r>
              <a:rPr lang="ru-RU" sz="2400" dirty="0">
                <a:solidFill>
                  <a:srgbClr val="000000"/>
                </a:solidFill>
              </a:rPr>
              <a:t> метров;</a:t>
            </a:r>
          </a:p>
          <a:p>
            <a:pPr marL="342900" indent="-342900"/>
            <a:r>
              <a:rPr lang="ru-RU" sz="2400" dirty="0">
                <a:solidFill>
                  <a:srgbClr val="000000"/>
                </a:solidFill>
              </a:rPr>
              <a:t>4) в </a:t>
            </a:r>
            <a:r>
              <a:rPr lang="ru-RU" sz="2400" dirty="0">
                <a:solidFill>
                  <a:srgbClr val="FF0000"/>
                </a:solidFill>
              </a:rPr>
              <a:t>ста</a:t>
            </a:r>
            <a:r>
              <a:rPr lang="ru-RU" sz="2400" dirty="0">
                <a:solidFill>
                  <a:srgbClr val="000000"/>
                </a:solidFill>
              </a:rPr>
              <a:t> шагах;</a:t>
            </a:r>
          </a:p>
          <a:p>
            <a:pPr marL="342900" indent="-342900"/>
            <a:r>
              <a:rPr lang="ru-RU" sz="2400" dirty="0">
                <a:solidFill>
                  <a:srgbClr val="000000"/>
                </a:solidFill>
              </a:rPr>
              <a:t>5) высота равна </a:t>
            </a:r>
            <a:r>
              <a:rPr lang="ru-RU" sz="2400" dirty="0">
                <a:solidFill>
                  <a:srgbClr val="FF0000"/>
                </a:solidFill>
              </a:rPr>
              <a:t>девятнадцати</a:t>
            </a:r>
            <a:r>
              <a:rPr lang="ru-RU" sz="2400" dirty="0">
                <a:solidFill>
                  <a:srgbClr val="000000"/>
                </a:solidFill>
              </a:rPr>
              <a:t> метрам;</a:t>
            </a:r>
          </a:p>
          <a:p>
            <a:pPr marL="342900" indent="-342900"/>
            <a:r>
              <a:rPr lang="ru-RU" sz="2400" dirty="0">
                <a:solidFill>
                  <a:srgbClr val="000000"/>
                </a:solidFill>
              </a:rPr>
              <a:t>6) с </a:t>
            </a:r>
            <a:r>
              <a:rPr lang="ru-RU" sz="2400" dirty="0">
                <a:solidFill>
                  <a:srgbClr val="FF0000"/>
                </a:solidFill>
              </a:rPr>
              <a:t>четырьмя</a:t>
            </a:r>
            <a:r>
              <a:rPr lang="ru-RU" sz="2400" dirty="0">
                <a:solidFill>
                  <a:srgbClr val="000000"/>
                </a:solidFill>
              </a:rPr>
              <a:t> грибами.</a:t>
            </a:r>
          </a:p>
        </p:txBody>
      </p:sp>
      <p:pic>
        <p:nvPicPr>
          <p:cNvPr id="13" name="Рисунок 12" descr="Вопро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1" y="254289"/>
            <a:ext cx="2219952" cy="166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5" name="Picture 11" descr="ANd9GcSDWp1d_igagPpVfTN3Xtf5h5gZxXGsD_Wxh5_VLGfuinbfTsP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1738" y="3813573"/>
            <a:ext cx="1592262" cy="1221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68144" y="11315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endParaRPr lang="ru-RU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357172"/>
            <a:ext cx="66437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1. Сегодня на уроке мы ..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2. Сегодня на уроке мне удалось…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3. Самым интересным для меня на   уроке  было…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4. Я думаю, что  с домашним заданием…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4" name="Picture 4" descr="J028274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86512" y="357172"/>
            <a:ext cx="1219200" cy="914400"/>
          </a:xfrm>
          <a:prstGeom prst="rect">
            <a:avLst/>
          </a:prstGeom>
        </p:spPr>
      </p:pic>
      <p:pic>
        <p:nvPicPr>
          <p:cNvPr id="6" name="Picture 5" descr="3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1285866"/>
            <a:ext cx="142876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4" y="699542"/>
            <a:ext cx="7772400" cy="18002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Дома по тетради на печатной основе: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На с. 10-11 теорию изучить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На с. 9 упр. 11 устно</a:t>
            </a:r>
          </a:p>
          <a:p>
            <a:pPr marL="457200" indent="-457200">
              <a:buAutoNum type="arabicPeriod"/>
            </a:pPr>
            <a:r>
              <a:rPr lang="ru-RU" b="1" smtClean="0">
                <a:solidFill>
                  <a:schemeClr val="tx1"/>
                </a:solidFill>
              </a:rPr>
              <a:t>На с</a:t>
            </a:r>
            <a:r>
              <a:rPr lang="ru-RU" b="1" dirty="0" smtClean="0">
                <a:solidFill>
                  <a:schemeClr val="tx1"/>
                </a:solidFill>
              </a:rPr>
              <a:t>. 11 упр. 13 письменно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403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630</Words>
  <Application>Microsoft Office PowerPoint</Application>
  <PresentationFormat>Экран (16:9)</PresentationFormat>
  <Paragraphs>115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Игра «Зоркий глаз»  </vt:lpstr>
      <vt:lpstr>Презентация PowerPoint</vt:lpstr>
      <vt:lpstr>Презентация PowerPoint</vt:lpstr>
      <vt:lpstr>Кластер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Просклоняйте существительное.</vt:lpstr>
      <vt:lpstr>Презентация PowerPoint</vt:lpstr>
      <vt:lpstr>Презентация PowerPoint</vt:lpstr>
      <vt:lpstr>Говори правильно!</vt:lpstr>
      <vt:lpstr>Презентация PowerPoint</vt:lpstr>
      <vt:lpstr>Из истории числительных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Valya</dc:creator>
  <cp:lastModifiedBy>1</cp:lastModifiedBy>
  <cp:revision>93</cp:revision>
  <dcterms:created xsi:type="dcterms:W3CDTF">2015-10-12T20:23:33Z</dcterms:created>
  <dcterms:modified xsi:type="dcterms:W3CDTF">2021-02-26T04:12:35Z</dcterms:modified>
</cp:coreProperties>
</file>